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268"/>
    <a:srgbClr val="B4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48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3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05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6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7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2A1C-5ADF-4723-9A19-959648EFEED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29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C0C9E3-C107-6876-9F39-F90064BD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" y="1308969"/>
            <a:ext cx="1307747" cy="4836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C7A3B0-1DE0-5907-60B5-D798F89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" y="134751"/>
            <a:ext cx="1892201" cy="12302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CA30D4-1A82-4B04-7597-ED2D6CF7C5FA}"/>
              </a:ext>
            </a:extLst>
          </p:cNvPr>
          <p:cNvSpPr txBox="1"/>
          <p:nvPr/>
        </p:nvSpPr>
        <p:spPr>
          <a:xfrm>
            <a:off x="6253075" y="5982224"/>
            <a:ext cx="3497472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1400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1400" dirty="0">
                <a:latin typeface="Avenir Next LT Pro Light" panose="020B0304020202020204" pitchFamily="34" charset="0"/>
              </a:rPr>
              <a:t>17 700 SURGERES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274AF7-1503-6FA0-E71B-C32935A0AD9C}"/>
              </a:ext>
            </a:extLst>
          </p:cNvPr>
          <p:cNvSpPr txBox="1"/>
          <p:nvPr/>
        </p:nvSpPr>
        <p:spPr>
          <a:xfrm>
            <a:off x="2883244" y="2752476"/>
            <a:ext cx="413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venir Next LT Pro Light" panose="020B0304020202020204" pitchFamily="34" charset="0"/>
              </a:rPr>
              <a:t>PROJET DE PEINTURE DES POTEAUX ET BANDEAUX EXTERIEURS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DA6CF7-5DCD-3CED-FDDC-79CD53B2DB42}"/>
              </a:ext>
            </a:extLst>
          </p:cNvPr>
          <p:cNvSpPr txBox="1"/>
          <p:nvPr/>
        </p:nvSpPr>
        <p:spPr>
          <a:xfrm>
            <a:off x="93361" y="6491708"/>
            <a:ext cx="4951832" cy="317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31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731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55C5C5-BC44-B6CC-8A7C-7234B2A62E4D}"/>
              </a:ext>
            </a:extLst>
          </p:cNvPr>
          <p:cNvSpPr txBox="1"/>
          <p:nvPr/>
        </p:nvSpPr>
        <p:spPr>
          <a:xfrm>
            <a:off x="3204263" y="3415876"/>
            <a:ext cx="349747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3 rue Bois Boucard</a:t>
            </a:r>
          </a:p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17 700 SURGERES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2B8C7E-FF15-C2E5-3EED-0F08D63BE916}"/>
              </a:ext>
            </a:extLst>
          </p:cNvPr>
          <p:cNvSpPr txBox="1"/>
          <p:nvPr/>
        </p:nvSpPr>
        <p:spPr>
          <a:xfrm>
            <a:off x="3204262" y="3937058"/>
            <a:ext cx="349747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11/05/2022</a:t>
            </a:r>
          </a:p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66931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C0C9E3-C107-6876-9F39-F90064BD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C7A3B0-1DE0-5907-60B5-D798F89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F6F917-1122-1381-C114-585317DAB7C9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EF5EA2-4E8F-C814-E539-9E0EA846963D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F8F4BA-5E2F-3601-9BC6-E35340DE7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t="18978" r="50000" b="64140"/>
          <a:stretch/>
        </p:blipFill>
        <p:spPr>
          <a:xfrm>
            <a:off x="1821684" y="1710441"/>
            <a:ext cx="2588244" cy="7851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03C3D3-D60F-8554-E352-96B933B7D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42132" r="50000" b="1134"/>
          <a:stretch/>
        </p:blipFill>
        <p:spPr>
          <a:xfrm>
            <a:off x="1562854" y="3810541"/>
            <a:ext cx="4042187" cy="2516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9CF705-6F6E-984C-4A6E-7BB8BF295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17"/>
          <a:stretch/>
        </p:blipFill>
        <p:spPr>
          <a:xfrm>
            <a:off x="5623816" y="590550"/>
            <a:ext cx="3856247" cy="27903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C19E213-55AB-DABF-B767-E920511DB822}"/>
              </a:ext>
            </a:extLst>
          </p:cNvPr>
          <p:cNvSpPr txBox="1"/>
          <p:nvPr/>
        </p:nvSpPr>
        <p:spPr>
          <a:xfrm>
            <a:off x="1506198" y="1468067"/>
            <a:ext cx="221877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INFORMATIONS SUR LA PARCELLE</a:t>
            </a: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49CE00F2-4089-497A-526D-DE83C57BB7FD}"/>
              </a:ext>
            </a:extLst>
          </p:cNvPr>
          <p:cNvCxnSpPr>
            <a:cxnSpLocks/>
          </p:cNvCxnSpPr>
          <p:nvPr/>
        </p:nvCxnSpPr>
        <p:spPr>
          <a:xfrm>
            <a:off x="4409928" y="2053394"/>
            <a:ext cx="2743347" cy="403624"/>
          </a:xfrm>
          <a:prstGeom prst="bentConnector3">
            <a:avLst>
              <a:gd name="adj1" fmla="val 50000"/>
            </a:avLst>
          </a:prstGeom>
          <a:ln w="28575">
            <a:solidFill>
              <a:srgbClr val="B48A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28016C8-2668-5191-56C9-5DAA8B26A7AD}"/>
              </a:ext>
            </a:extLst>
          </p:cNvPr>
          <p:cNvSpPr txBox="1"/>
          <p:nvPr/>
        </p:nvSpPr>
        <p:spPr>
          <a:xfrm>
            <a:off x="5774068" y="4705604"/>
            <a:ext cx="400649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Avenir Next LT Pro Light" panose="020B0304020202020204" pitchFamily="34" charset="0"/>
              </a:rPr>
              <a:t>Parcelle concernée par le Plan Local d’Urbanisme intercommunal  Habitat de Surgères </a:t>
            </a:r>
          </a:p>
          <a:p>
            <a:pPr marL="292500"/>
            <a:r>
              <a:rPr lang="fr-FR" sz="975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 </a:t>
            </a:r>
            <a:r>
              <a:rPr lang="fr-FR" sz="975" dirty="0">
                <a:solidFill>
                  <a:srgbClr val="1C6268"/>
                </a:solidFill>
                <a:latin typeface="Avenir Next LT Pro Light" panose="020B0304020202020204" pitchFamily="34" charset="0"/>
              </a:rPr>
              <a:t>Zone Urbaine du PLUi-H (degré 3 = « autres espaces bâtis »)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D27F09-E7F4-D5A0-E98E-722749ABAAB8}"/>
              </a:ext>
            </a:extLst>
          </p:cNvPr>
          <p:cNvSpPr txBox="1"/>
          <p:nvPr/>
        </p:nvSpPr>
        <p:spPr>
          <a:xfrm>
            <a:off x="1506198" y="3568167"/>
            <a:ext cx="385945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REGLEMENT EXTRAIT DU PLUi-H CONCERNANT LA PARCELLE</a:t>
            </a:r>
          </a:p>
        </p:txBody>
      </p:sp>
    </p:spTree>
    <p:extLst>
      <p:ext uri="{BB962C8B-B14F-4D97-AF65-F5344CB8AC3E}">
        <p14:creationId xmlns:p14="http://schemas.microsoft.com/office/powerpoint/2010/main" val="312114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E0A129-F41C-4E0C-C4A5-5A863AEA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70" y="1666862"/>
            <a:ext cx="6386998" cy="449927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87905F1-1767-DCF2-703C-4455426E6BB3}"/>
              </a:ext>
            </a:extLst>
          </p:cNvPr>
          <p:cNvSpPr/>
          <p:nvPr/>
        </p:nvSpPr>
        <p:spPr>
          <a:xfrm>
            <a:off x="5863429" y="2591449"/>
            <a:ext cx="138342" cy="146028"/>
          </a:xfrm>
          <a:prstGeom prst="ellipse">
            <a:avLst/>
          </a:prstGeom>
          <a:solidFill>
            <a:srgbClr val="B48A00"/>
          </a:solidFill>
          <a:ln>
            <a:solidFill>
              <a:srgbClr val="B4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942901" y="1449126"/>
            <a:ext cx="664213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PERIMETRE ZONE DE PROTECTION DU PATRIMOINE ARCHITECTURAL, URBAIN ET PAYSAGER (ZPPAUP)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29C85-1824-0E2A-7457-94C57492ADE0}"/>
              </a:ext>
            </a:extLst>
          </p:cNvPr>
          <p:cNvSpPr txBox="1"/>
          <p:nvPr/>
        </p:nvSpPr>
        <p:spPr>
          <a:xfrm>
            <a:off x="7692143" y="2853461"/>
            <a:ext cx="2148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Avenir Next LT Pro Light" panose="020B0304020202020204" pitchFamily="34" charset="0"/>
              </a:rPr>
              <a:t>Parcelle située hors Zone ZPPAUP et hors zone OAP (orientations d’aménagement et de programmation) </a:t>
            </a:r>
          </a:p>
          <a:p>
            <a:r>
              <a:rPr lang="fr-FR" sz="975" dirty="0">
                <a:solidFill>
                  <a:srgbClr val="1C6268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 Pas de contrainte sur le choix des couleurs, mais ces dernières doivent rester cohérentes avec l’environnement</a:t>
            </a:r>
            <a:endParaRPr lang="fr-FR" sz="975" dirty="0">
              <a:solidFill>
                <a:srgbClr val="1C6268"/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8AA239B1-28EF-948A-6D63-A4E011750AC6}"/>
              </a:ext>
            </a:extLst>
          </p:cNvPr>
          <p:cNvCxnSpPr>
            <a:cxnSpLocks/>
          </p:cNvCxnSpPr>
          <p:nvPr/>
        </p:nvCxnSpPr>
        <p:spPr>
          <a:xfrm rot="10800000">
            <a:off x="6001771" y="2664464"/>
            <a:ext cx="1690370" cy="323413"/>
          </a:xfrm>
          <a:prstGeom prst="bentConnector3">
            <a:avLst>
              <a:gd name="adj1" fmla="val 50000"/>
            </a:avLst>
          </a:prstGeom>
          <a:ln w="28575">
            <a:solidFill>
              <a:srgbClr val="B48A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22BC6A02-9DB4-9F27-4A86-FEF1B1B6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5444D27-A793-22D9-5FED-57E661418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E40E303-6D51-076C-AB2A-23520D22A651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738CBE8-1F41-6F0C-14F1-ACDFF213626D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</p:spTree>
    <p:extLst>
      <p:ext uri="{BB962C8B-B14F-4D97-AF65-F5344CB8AC3E}">
        <p14:creationId xmlns:p14="http://schemas.microsoft.com/office/powerpoint/2010/main" val="172463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1598351" y="1517509"/>
            <a:ext cx="664213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CONTRAINTES REGLEMENTAIRES SUR LES FACADES ISSUES DU PLUi-H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06B469-A940-E5D6-3D10-0D92BEAC0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" y="1742631"/>
            <a:ext cx="5573434" cy="439326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2185656-BFF6-993E-AF1D-0571E633DB01}"/>
              </a:ext>
            </a:extLst>
          </p:cNvPr>
          <p:cNvSpPr txBox="1"/>
          <p:nvPr/>
        </p:nvSpPr>
        <p:spPr>
          <a:xfrm rot="16200000">
            <a:off x="489638" y="2355104"/>
            <a:ext cx="997471" cy="21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13" dirty="0">
                <a:latin typeface="Avenir Next LT Pro Light" panose="020B0304020202020204" pitchFamily="34" charset="0"/>
              </a:rPr>
              <a:t>Extrait du PLUi-H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3E8843-F2F8-34AD-99F8-A539B1781662}"/>
              </a:ext>
            </a:extLst>
          </p:cNvPr>
          <p:cNvSpPr txBox="1"/>
          <p:nvPr/>
        </p:nvSpPr>
        <p:spPr>
          <a:xfrm>
            <a:off x="6705336" y="2628857"/>
            <a:ext cx="311619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Avenir Next LT Pro Light" panose="020B0304020202020204" pitchFamily="34" charset="0"/>
              </a:rPr>
              <a:t>Nécessité d’une demande administrative : </a:t>
            </a:r>
          </a:p>
          <a:p>
            <a:pPr marL="292500" lvl="1" indent="-139303">
              <a:buFont typeface="Wingdings" panose="05000000000000000000" pitchFamily="2" charset="2"/>
              <a:buChar char="§"/>
            </a:pPr>
            <a:r>
              <a:rPr lang="fr-FR" sz="975" dirty="0">
                <a:latin typeface="Avenir Next LT Pro Light" panose="020B0304020202020204" pitchFamily="34" charset="0"/>
              </a:rPr>
              <a:t>Les travaux de ravalement de façade à l’identique (sans changement de couleur) ne nécessitent pas de Déclaration Préalable de travaux (DP)</a:t>
            </a:r>
          </a:p>
          <a:p>
            <a:pPr marL="292500" lvl="1" indent="-139303">
              <a:buFont typeface="Wingdings" panose="05000000000000000000" pitchFamily="2" charset="2"/>
              <a:buChar char="§"/>
            </a:pPr>
            <a:r>
              <a:rPr lang="fr-FR" sz="975" dirty="0">
                <a:latin typeface="Avenir Next LT Pro Light" panose="020B0304020202020204" pitchFamily="34" charset="0"/>
              </a:rPr>
              <a:t>La modification de l’aspect extérieur de la maison telle que le choix d’une nouvelle couleur pour la façade rend obligatoire le dépôt d’une DP</a:t>
            </a:r>
          </a:p>
          <a:p>
            <a:r>
              <a:rPr lang="fr-FR" sz="975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	 P</a:t>
            </a:r>
            <a:r>
              <a:rPr lang="fr-FR" sz="975" dirty="0">
                <a:solidFill>
                  <a:srgbClr val="1C6268"/>
                </a:solidFill>
                <a:latin typeface="Avenir Next LT Pro Light" panose="020B0304020202020204" pitchFamily="34" charset="0"/>
              </a:rPr>
              <a:t>eindre les poteaux &amp; bandeaux de la 	façade d’une nouvelle couleur implique une 	DP (réponse sous 1 mois + 2 mois 	d’affichage avant de pouvoir démarrer les 	travaux)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7D9CF56-A2CB-F752-30E3-65760BAFB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9CCD31-A9BF-579A-3885-83A23769A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0109222-AF6F-E1F1-3861-9E04F92F7D8B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FD8561-9C92-88B9-7642-82468F4D334B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</p:spTree>
    <p:extLst>
      <p:ext uri="{BB962C8B-B14F-4D97-AF65-F5344CB8AC3E}">
        <p14:creationId xmlns:p14="http://schemas.microsoft.com/office/powerpoint/2010/main" val="107569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267976" y="2103167"/>
            <a:ext cx="9806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EXISTANT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C162DC-D3EA-3794-96D3-4C78B37E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10" y="2345542"/>
            <a:ext cx="2914419" cy="21858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6FBEAF-E7D9-3806-4858-21FC5AAE0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8184" y="676774"/>
            <a:ext cx="2915770" cy="21868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6D2C4A-661D-BE63-C274-E3BD0D8AF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977" y="3760563"/>
            <a:ext cx="2915771" cy="21868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633866-3125-ED1B-2CB1-BC7745435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757" y="3760563"/>
            <a:ext cx="2915771" cy="21868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5E899F1-774F-3703-CFED-512CC8621FB2}"/>
              </a:ext>
            </a:extLst>
          </p:cNvPr>
          <p:cNvSpPr txBox="1"/>
          <p:nvPr/>
        </p:nvSpPr>
        <p:spPr>
          <a:xfrm>
            <a:off x="3862144" y="286099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1 : Couleur identique à celle de la façade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FD29ED-BC71-7D2B-88AB-E565A0F311A7}"/>
              </a:ext>
            </a:extLst>
          </p:cNvPr>
          <p:cNvSpPr txBox="1"/>
          <p:nvPr/>
        </p:nvSpPr>
        <p:spPr>
          <a:xfrm>
            <a:off x="6886115" y="3421660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4 : Terracotta sur poteaux,  bandeaux et encadrements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823FDC7-D155-BE4E-9D42-C64302E9DFAA}"/>
              </a:ext>
            </a:extLst>
          </p:cNvPr>
          <p:cNvSpPr txBox="1"/>
          <p:nvPr/>
        </p:nvSpPr>
        <p:spPr>
          <a:xfrm>
            <a:off x="3840059" y="3405770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3 : Gris chaud sur poteaux,  bandeaux et encadrements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D4F2535-C7D1-D33F-F0B5-39200EAED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ECEDA10-80F9-7115-603E-8CC5E1A03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9B81E95-CCD6-7E54-10E1-4122114A7FDF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5C9DF01-159A-DE7B-1A25-85E877BA2B14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A4FCF3C-A214-7875-A9EF-B28E65AB2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964" y="676773"/>
            <a:ext cx="2915771" cy="21868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22BE96E-0200-ADA4-EDE3-97C702839E54}"/>
              </a:ext>
            </a:extLst>
          </p:cNvPr>
          <p:cNvSpPr txBox="1"/>
          <p:nvPr/>
        </p:nvSpPr>
        <p:spPr>
          <a:xfrm>
            <a:off x="6908200" y="286099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2 : Gris soutenu sur poteaux, bandeaux et encadrements</a:t>
            </a:r>
          </a:p>
        </p:txBody>
      </p:sp>
    </p:spTree>
    <p:extLst>
      <p:ext uri="{BB962C8B-B14F-4D97-AF65-F5344CB8AC3E}">
        <p14:creationId xmlns:p14="http://schemas.microsoft.com/office/powerpoint/2010/main" val="13296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9D6BA1F-3CBE-A1E9-2B92-246146D91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10" y="2345541"/>
            <a:ext cx="2915771" cy="218682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267976" y="2103167"/>
            <a:ext cx="9806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EXISTANT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6FBEAF-E7D9-3806-4858-21FC5AAE0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8184" y="676774"/>
            <a:ext cx="2915770" cy="21868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6D2C4A-661D-BE63-C274-E3BD0D8AF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977" y="3760563"/>
            <a:ext cx="2915771" cy="21868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633866-3125-ED1B-2CB1-BC7745435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757" y="3760563"/>
            <a:ext cx="2915771" cy="21868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5E899F1-774F-3703-CFED-512CC8621FB2}"/>
              </a:ext>
            </a:extLst>
          </p:cNvPr>
          <p:cNvSpPr txBox="1"/>
          <p:nvPr/>
        </p:nvSpPr>
        <p:spPr>
          <a:xfrm>
            <a:off x="3862144" y="286099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1 : Couleur identique à celle de la façade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FD29ED-BC71-7D2B-88AB-E565A0F311A7}"/>
              </a:ext>
            </a:extLst>
          </p:cNvPr>
          <p:cNvSpPr txBox="1"/>
          <p:nvPr/>
        </p:nvSpPr>
        <p:spPr>
          <a:xfrm>
            <a:off x="6886115" y="3387156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4 : Terracotta sur poteaux,  bandeaux et encadrements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823FDC7-D155-BE4E-9D42-C64302E9DFAA}"/>
              </a:ext>
            </a:extLst>
          </p:cNvPr>
          <p:cNvSpPr txBox="1"/>
          <p:nvPr/>
        </p:nvSpPr>
        <p:spPr>
          <a:xfrm>
            <a:off x="3840059" y="3371266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3 : Gris chaud sur poteaux,  bandeaux et encadrements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D4F2535-C7D1-D33F-F0B5-39200EAED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ECEDA10-80F9-7115-603E-8CC5E1A03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9B81E95-CCD6-7E54-10E1-4122114A7FDF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5C9DF01-159A-DE7B-1A25-85E877BA2B14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A4FCF3C-A214-7875-A9EF-B28E65AB2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964" y="676773"/>
            <a:ext cx="2915771" cy="21868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22BE96E-0200-ADA4-EDE3-97C702839E54}"/>
              </a:ext>
            </a:extLst>
          </p:cNvPr>
          <p:cNvSpPr txBox="1"/>
          <p:nvPr/>
        </p:nvSpPr>
        <p:spPr>
          <a:xfrm>
            <a:off x="6908200" y="286099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2 : Gris soutenu sur poteaux, bandeaux et encadrements</a:t>
            </a:r>
          </a:p>
        </p:txBody>
      </p:sp>
    </p:spTree>
    <p:extLst>
      <p:ext uri="{BB962C8B-B14F-4D97-AF65-F5344CB8AC3E}">
        <p14:creationId xmlns:p14="http://schemas.microsoft.com/office/powerpoint/2010/main" val="24917133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516</Words>
  <Application>Microsoft Office PowerPoint</Application>
  <PresentationFormat>Format A4 (210 x 297 mm)</PresentationFormat>
  <Paragraphs>58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Avenir Next LT Pro Light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79</dc:creator>
  <cp:lastModifiedBy>Laurence 79</cp:lastModifiedBy>
  <cp:revision>32</cp:revision>
  <cp:lastPrinted>2022-05-10T11:12:16Z</cp:lastPrinted>
  <dcterms:created xsi:type="dcterms:W3CDTF">2022-05-06T15:58:27Z</dcterms:created>
  <dcterms:modified xsi:type="dcterms:W3CDTF">2022-05-10T11:15:33Z</dcterms:modified>
</cp:coreProperties>
</file>